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9"/>
  </p:notesMasterIdLst>
  <p:handoutMasterIdLst>
    <p:handoutMasterId r:id="rId10"/>
  </p:handoutMasterIdLst>
  <p:sldIdLst>
    <p:sldId id="1401" r:id="rId2"/>
    <p:sldId id="1422" r:id="rId3"/>
    <p:sldId id="1504" r:id="rId4"/>
    <p:sldId id="1500" r:id="rId5"/>
    <p:sldId id="1503" r:id="rId6"/>
    <p:sldId id="1445" r:id="rId7"/>
    <p:sldId id="1487" r:id="rId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313"/>
    <a:srgbClr val="FFB300"/>
    <a:srgbClr val="DDDDDD"/>
    <a:srgbClr val="2461C5"/>
    <a:srgbClr val="FFFFCC"/>
    <a:srgbClr val="DE0C11"/>
    <a:srgbClr val="2461AA"/>
    <a:srgbClr val="1E4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72" autoAdjust="0"/>
    <p:restoredTop sz="77074" autoAdjust="0"/>
  </p:normalViewPr>
  <p:slideViewPr>
    <p:cSldViewPr>
      <p:cViewPr>
        <p:scale>
          <a:sx n="70" d="100"/>
          <a:sy n="70" d="100"/>
        </p:scale>
        <p:origin x="-2224" y="-480"/>
      </p:cViewPr>
      <p:guideLst>
        <p:guide orient="horz" pos="57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583" cy="48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defTabSz="96600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619" y="0"/>
            <a:ext cx="3169582" cy="48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algn="r" defTabSz="96600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476"/>
            <a:ext cx="3169583" cy="48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defTabSz="96600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619" y="9120476"/>
            <a:ext cx="3169582" cy="48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algn="r" defTabSz="96600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89E952AC-F716-4854-B27E-7C72651E0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15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583" cy="48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defTabSz="96600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619" y="0"/>
            <a:ext cx="3169582" cy="48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>
            <a:lvl1pPr algn="r" defTabSz="96600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036" y="4561069"/>
            <a:ext cx="5363129" cy="43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476"/>
            <a:ext cx="3169583" cy="48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defTabSz="96600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619" y="9120476"/>
            <a:ext cx="3169582" cy="48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2" rIns="96644" bIns="48322" numCol="1" anchor="b" anchorCtr="0" compatLnSpc="1">
            <a:prstTxWarp prst="textNoShape">
              <a:avLst/>
            </a:prstTxWarp>
          </a:bodyPr>
          <a:lstStyle>
            <a:lvl1pPr algn="r" defTabSz="966001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35F28D23-E0F8-4086-9BC1-A569DF39F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50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5D164-CCCE-428C-8502-784BFEE31C9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5B8014B-A651-47FC-8372-66E359F6C8FA}" type="slidenum">
              <a:rPr lang="en-US" smtClean="0">
                <a:solidFill>
                  <a:prstClr val="black"/>
                </a:solidFill>
              </a:rPr>
              <a:pPr defTabSz="965200"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5" name="Picture 3" descr="back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59038"/>
            <a:ext cx="3506788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572000" y="3886200"/>
            <a:ext cx="4114800" cy="1143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0" y="5105400"/>
            <a:ext cx="4114800" cy="1371600"/>
          </a:xfrm>
        </p:spPr>
        <p:txBody>
          <a:bodyPr rIns="0" bIns="0"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50B31-7CBC-42F6-BB09-2083B3255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D9AF8-700E-449D-96C4-51D7BC27C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EEE11-C74E-4AD1-A49A-B99ECB008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5D90B-D1DA-440E-9FCC-D714E65DE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CE32-8BDD-4CEF-99E1-453602E51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26DA2-0D21-4831-BA03-D618ACE60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EB894-7154-4905-8D94-BEEA0327E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3292-B10A-43ED-BC2E-BC1D66CCD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8D1A9-C020-4BE9-961A-6EB27C185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0E590-DF0C-49E0-8A9B-AD5A9CCD3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E6AE8-51A4-48F7-A72C-0054385A7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27" name="Picture 3" descr="IP-bottom-lef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034088"/>
            <a:ext cx="187801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P-top-bar"/>
          <p:cNvPicPr>
            <a:picLocks noChangeAspect="1" noChangeArrowheads="1"/>
          </p:cNvPicPr>
          <p:nvPr/>
        </p:nvPicPr>
        <p:blipFill>
          <a:blip r:embed="rId15" cstate="print"/>
          <a:srcRect t="13370"/>
          <a:stretch>
            <a:fillRect/>
          </a:stretch>
        </p:blipFill>
        <p:spPr bwMode="auto">
          <a:xfrm>
            <a:off x="0" y="0"/>
            <a:ext cx="915193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833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pPr>
              <a:defRPr/>
            </a:pPr>
            <a:fld id="{AE3ABA9B-6D86-483F-9FB2-B6D9B881C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5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5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5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gif"/><Relationship Id="rId9" Type="http://schemas.openxmlformats.org/officeDocument/2006/relationships/image" Target="../media/image10.jpeg"/><Relationship Id="rId10" Type="http://schemas.openxmlformats.org/officeDocument/2006/relationships/image" Target="../media/image11.jpe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pfroggingalliance.com/book/" TargetMode="External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28600" y="228600"/>
            <a:ext cx="8686800" cy="6324600"/>
          </a:xfrm>
          <a:prstGeom prst="roundRect">
            <a:avLst/>
          </a:prstGeom>
          <a:ln>
            <a:solidFill>
              <a:srgbClr val="131313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" name="Picture 9" descr="USAToday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5619496"/>
            <a:ext cx="1066800" cy="668528"/>
          </a:xfrm>
          <a:prstGeom prst="rect">
            <a:avLst/>
          </a:prstGeom>
        </p:spPr>
      </p:pic>
      <p:pic>
        <p:nvPicPr>
          <p:cNvPr id="11" name="Picture 10" descr="CNB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849368"/>
            <a:ext cx="950976" cy="713232"/>
          </a:xfrm>
          <a:prstGeom prst="rect">
            <a:avLst/>
          </a:prstGeom>
        </p:spPr>
      </p:pic>
      <p:pic>
        <p:nvPicPr>
          <p:cNvPr id="12" name="Picture 11" descr="fastcompany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4876800"/>
            <a:ext cx="1981200" cy="523037"/>
          </a:xfrm>
          <a:prstGeom prst="rect">
            <a:avLst/>
          </a:prstGeom>
        </p:spPr>
      </p:pic>
      <p:pic>
        <p:nvPicPr>
          <p:cNvPr id="13" name="Picture 12" descr="ForbesDotCom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4888992"/>
            <a:ext cx="1447800" cy="521208"/>
          </a:xfrm>
          <a:prstGeom prst="rect">
            <a:avLst/>
          </a:prstGeom>
        </p:spPr>
      </p:pic>
      <p:pic>
        <p:nvPicPr>
          <p:cNvPr id="15" name="Picture 2" descr="http://www.biz.uiowa.edu/ama/wp-content/uploads/2012/02/AMAlogo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5715000"/>
            <a:ext cx="1416649" cy="544616"/>
          </a:xfrm>
          <a:prstGeom prst="rect">
            <a:avLst/>
          </a:prstGeom>
          <a:noFill/>
        </p:spPr>
      </p:pic>
      <p:pic>
        <p:nvPicPr>
          <p:cNvPr id="20" name="Picture 19" descr="Monster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97542" y="5638800"/>
            <a:ext cx="2689058" cy="685800"/>
          </a:xfrm>
          <a:prstGeom prst="rect">
            <a:avLst/>
          </a:prstGeom>
        </p:spPr>
      </p:pic>
      <p:pic>
        <p:nvPicPr>
          <p:cNvPr id="21" name="Picture 20" descr="AmexOpe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94479" y="5638800"/>
            <a:ext cx="1887521" cy="531005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838200" y="4572000"/>
            <a:ext cx="762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3DLeapfroggingCov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000" y="1295400"/>
            <a:ext cx="2117344" cy="2438400"/>
          </a:xfrm>
          <a:prstGeom prst="rect">
            <a:avLst/>
          </a:prstGeom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3429000" y="685800"/>
            <a:ext cx="52578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4400" b="1" dirty="0" smtClean="0"/>
              <a:t>The Innovation Culture Canvas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/>
            </a:r>
            <a:br>
              <a:rPr lang="en-US" sz="3200" b="1" dirty="0"/>
            </a:br>
            <a:endParaRPr lang="en-US" sz="2800" b="1" dirty="0"/>
          </a:p>
        </p:txBody>
      </p:sp>
      <p:pic>
        <p:nvPicPr>
          <p:cNvPr id="7" name="Picture 6" descr="innovation_point_logo.bmp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362200"/>
            <a:ext cx="3200400" cy="170745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562600" y="2514600"/>
            <a:ext cx="3234680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Soren Kaplan</a:t>
            </a:r>
            <a:endParaRPr lang="en-US" sz="2000" b="1" dirty="0"/>
          </a:p>
          <a:p>
            <a:r>
              <a:rPr lang="en-US" sz="2000" b="1" dirty="0" smtClean="0"/>
              <a:t>Managing Principal</a:t>
            </a:r>
            <a:endParaRPr lang="en-US" sz="2000" b="1" dirty="0"/>
          </a:p>
          <a:p>
            <a:r>
              <a:rPr lang="en-US" sz="2000" b="1" dirty="0" smtClean="0"/>
              <a:t>InnovationPoint</a:t>
            </a:r>
          </a:p>
          <a:p>
            <a:r>
              <a:rPr lang="en-US" sz="1600" b="1" dirty="0" err="1" smtClean="0">
                <a:solidFill>
                  <a:srgbClr val="2461AA"/>
                </a:solidFill>
              </a:rPr>
              <a:t>skaplan@innovation-point.com</a:t>
            </a:r>
            <a:endParaRPr lang="en-US" sz="1200" b="1" dirty="0">
              <a:solidFill>
                <a:srgbClr val="2461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1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3629"/>
            <a:ext cx="8610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chemeClr val="bg1"/>
                </a:solidFill>
                <a:latin typeface="Calibri"/>
                <a:cs typeface="Calibri"/>
              </a:rPr>
              <a:t>Every organization is perfectly designed to get the results it gets</a:t>
            </a:r>
            <a:endParaRPr lang="en-US" sz="4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636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-29030"/>
            <a:ext cx="9144000" cy="6887029"/>
          </a:xfrm>
          <a:prstGeom prst="rect">
            <a:avLst/>
          </a:prstGeom>
          <a:solidFill>
            <a:srgbClr val="131313"/>
          </a:solidFill>
          <a:ln>
            <a:solidFill>
              <a:srgbClr val="13131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01600">
              <a:schemeClr val="bg1">
                <a:lumMod val="50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7" idx="1"/>
            <a:endCxn id="7" idx="3"/>
          </p:cNvCxnSpPr>
          <p:nvPr/>
        </p:nvCxnSpPr>
        <p:spPr>
          <a:xfrm>
            <a:off x="0" y="342900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62200" y="0"/>
            <a:ext cx="464820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209800" y="0"/>
            <a:ext cx="457200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352800" y="2628900"/>
            <a:ext cx="24384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9000" y="2971800"/>
            <a:ext cx="2309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b="1" dirty="0" smtClean="0">
                <a:latin typeface="Calibri"/>
                <a:cs typeface="Calibri"/>
              </a:rPr>
              <a:t>The Business Mission that drives innovation targets &amp; behavior</a:t>
            </a:r>
            <a:endParaRPr lang="en-US" sz="1800" b="1" dirty="0">
              <a:latin typeface="Calibri"/>
              <a:cs typeface="Calibri"/>
            </a:endParaRPr>
          </a:p>
          <a:p>
            <a:pPr algn="ctr" eaLnBrk="0" hangingPunct="0"/>
            <a:endParaRPr lang="en-US" sz="1800" b="1" dirty="0">
              <a:latin typeface="Calibri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57600" y="-76200"/>
            <a:ext cx="1775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878486"/>
                </a:solidFill>
                <a:latin typeface="Calibri"/>
                <a:cs typeface="Calibri"/>
              </a:rPr>
              <a:t>Leadership</a:t>
            </a:r>
            <a:endParaRPr lang="en-US" b="1" dirty="0">
              <a:solidFill>
                <a:srgbClr val="878486"/>
              </a:solidFill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800" y="-76200"/>
            <a:ext cx="1775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878486"/>
                </a:solidFill>
                <a:latin typeface="Calibri"/>
                <a:cs typeface="Calibri"/>
              </a:rPr>
              <a:t>Technology</a:t>
            </a:r>
            <a:endParaRPr lang="en-US" b="1" dirty="0">
              <a:solidFill>
                <a:srgbClr val="878486"/>
              </a:solidFill>
              <a:latin typeface="Calibri"/>
              <a:cs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29400" y="-762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878486"/>
                </a:solidFill>
                <a:latin typeface="Calibri"/>
                <a:cs typeface="Calibri"/>
              </a:rPr>
              <a:t>Structure</a:t>
            </a:r>
            <a:endParaRPr lang="en-US" b="1" dirty="0">
              <a:solidFill>
                <a:srgbClr val="878486"/>
              </a:solidFill>
              <a:latin typeface="Calibri"/>
              <a:cs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58795" y="6324600"/>
            <a:ext cx="1775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878486"/>
                </a:solidFill>
                <a:latin typeface="Calibri"/>
                <a:cs typeface="Calibri"/>
              </a:rPr>
              <a:t>Processes</a:t>
            </a:r>
            <a:endParaRPr lang="en-US" b="1" dirty="0">
              <a:solidFill>
                <a:srgbClr val="878486"/>
              </a:solidFill>
              <a:latin typeface="Calibri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2795" y="6324600"/>
            <a:ext cx="1775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878486"/>
                </a:solidFill>
                <a:latin typeface="Calibri"/>
                <a:cs typeface="Calibri"/>
              </a:rPr>
              <a:t>People</a:t>
            </a:r>
            <a:endParaRPr lang="en-US" b="1" dirty="0">
              <a:solidFill>
                <a:srgbClr val="878486"/>
              </a:solidFill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33600" y="63246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878486"/>
                </a:solidFill>
                <a:latin typeface="Calibri"/>
                <a:cs typeface="Calibri"/>
              </a:rPr>
              <a:t>Metrics, Rewards, Recognition</a:t>
            </a:r>
            <a:endParaRPr lang="en-US" b="1" dirty="0">
              <a:solidFill>
                <a:srgbClr val="878486"/>
              </a:solidFill>
              <a:latin typeface="Calibri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" y="838200"/>
            <a:ext cx="304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Capabilities and </a:t>
            </a:r>
            <a:r>
              <a:rPr lang="en-US" sz="1600" dirty="0" smtClean="0"/>
              <a:t>tools </a:t>
            </a:r>
            <a:r>
              <a:rPr lang="en-US" sz="1600" dirty="0"/>
              <a:t>that allow </a:t>
            </a:r>
            <a:r>
              <a:rPr lang="en-US" sz="1600" dirty="0" smtClean="0"/>
              <a:t>employees, external </a:t>
            </a:r>
            <a:r>
              <a:rPr lang="en-US" sz="1600" dirty="0"/>
              <a:t>partners and </a:t>
            </a:r>
            <a:r>
              <a:rPr lang="en-US" sz="1600" dirty="0" smtClean="0"/>
              <a:t>customers </a:t>
            </a:r>
            <a:r>
              <a:rPr lang="en-US" sz="1600" dirty="0"/>
              <a:t>to connect, share knowledge, and innovate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76600" y="457200"/>
            <a:ext cx="266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How </a:t>
            </a:r>
            <a:r>
              <a:rPr lang="en-US" sz="1600" dirty="0" smtClean="0"/>
              <a:t>leaders </a:t>
            </a:r>
            <a:r>
              <a:rPr lang="en-US" sz="1600" dirty="0"/>
              <a:t>influence </a:t>
            </a:r>
            <a:r>
              <a:rPr lang="en-US" sz="1600" dirty="0" smtClean="0"/>
              <a:t>innovation </a:t>
            </a:r>
            <a:r>
              <a:rPr lang="en-US" sz="1600" dirty="0"/>
              <a:t>through </a:t>
            </a:r>
            <a:r>
              <a:rPr lang="en-US" sz="1600" dirty="0" smtClean="0"/>
              <a:t>explicit </a:t>
            </a:r>
            <a:r>
              <a:rPr lang="en-US" sz="1600" dirty="0"/>
              <a:t>decisions and </a:t>
            </a:r>
            <a:r>
              <a:rPr lang="en-US" sz="1600" dirty="0" smtClean="0"/>
              <a:t>subtle </a:t>
            </a:r>
            <a:r>
              <a:rPr lang="en-US" sz="1600" dirty="0"/>
              <a:t>behaviors </a:t>
            </a:r>
            <a:endParaRPr lang="en-US" sz="1600" dirty="0" smtClean="0"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20484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Innovation Culture Canvas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00800" y="685800"/>
            <a:ext cx="274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</a:t>
            </a:r>
            <a:r>
              <a:rPr lang="en-US" sz="1600" dirty="0" smtClean="0"/>
              <a:t>formal and informal </a:t>
            </a:r>
            <a:r>
              <a:rPr lang="en-US" sz="1600" dirty="0"/>
              <a:t>organizing principles and functional designs </a:t>
            </a:r>
            <a:r>
              <a:rPr lang="en-US" sz="1600" dirty="0" smtClean="0"/>
              <a:t>that </a:t>
            </a:r>
            <a:r>
              <a:rPr lang="en-US" sz="1600" dirty="0"/>
              <a:t>enable (or inhibit) </a:t>
            </a:r>
            <a:r>
              <a:rPr lang="en-US" sz="1600" dirty="0" smtClean="0"/>
              <a:t>collaboration and guide mindsets &amp; behavior 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6172200" y="3733800"/>
            <a:ext cx="2819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How </a:t>
            </a:r>
            <a:r>
              <a:rPr lang="en-US" sz="1600" dirty="0" smtClean="0"/>
              <a:t>growth strategies and innovation are executed internally </a:t>
            </a:r>
            <a:r>
              <a:rPr lang="en-US" sz="1600" dirty="0"/>
              <a:t>and </a:t>
            </a:r>
            <a:r>
              <a:rPr lang="en-US" sz="1600" dirty="0" smtClean="0"/>
              <a:t>externally including functional activities, customer engagement, information sharing, product and service development, etc.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3352800" y="5029200"/>
            <a:ext cx="251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The formal and informal </a:t>
            </a:r>
            <a:r>
              <a:rPr lang="en-US" sz="1600" dirty="0" smtClean="0"/>
              <a:t>measures and rewards </a:t>
            </a:r>
            <a:r>
              <a:rPr lang="en-US" sz="1600" dirty="0"/>
              <a:t>that </a:t>
            </a:r>
            <a:r>
              <a:rPr lang="en-US" sz="1600" dirty="0" smtClean="0"/>
              <a:t>drive and support innovation</a:t>
            </a:r>
            <a:r>
              <a:rPr lang="en-US" sz="1600" dirty="0"/>
              <a:t>-related </a:t>
            </a:r>
            <a:r>
              <a:rPr lang="en-US" sz="1600" dirty="0" smtClean="0"/>
              <a:t>mindsets and behaviors</a:t>
            </a: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152400" y="3733800"/>
            <a:ext cx="312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</a:t>
            </a:r>
            <a:r>
              <a:rPr lang="en-US" sz="1600" dirty="0" smtClean="0"/>
              <a:t>mindsets and skillsets of employees, leaders, external partners and even customers tied to creative thinking, prototyping, and execution of new ideas and opportunities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5146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-29030"/>
            <a:ext cx="9144000" cy="6887029"/>
          </a:xfrm>
          <a:prstGeom prst="rect">
            <a:avLst/>
          </a:prstGeom>
          <a:solidFill>
            <a:srgbClr val="131313"/>
          </a:solidFill>
          <a:ln>
            <a:solidFill>
              <a:srgbClr val="13131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01600">
              <a:schemeClr val="bg1">
                <a:lumMod val="50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7" idx="1"/>
            <a:endCxn id="7" idx="3"/>
          </p:cNvCxnSpPr>
          <p:nvPr/>
        </p:nvCxnSpPr>
        <p:spPr>
          <a:xfrm>
            <a:off x="0" y="342900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62200" y="0"/>
            <a:ext cx="464820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209800" y="0"/>
            <a:ext cx="457200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352800" y="2628900"/>
            <a:ext cx="24384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9000" y="2971800"/>
            <a:ext cx="2309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b="1" dirty="0" smtClean="0">
                <a:latin typeface="Calibri"/>
                <a:cs typeface="Calibri"/>
              </a:rPr>
              <a:t>The Business Mission that drives innovation targets &amp; behavior</a:t>
            </a:r>
            <a:endParaRPr lang="en-US" sz="1800" b="1" dirty="0">
              <a:latin typeface="Calibri"/>
              <a:cs typeface="Calibri"/>
            </a:endParaRPr>
          </a:p>
          <a:p>
            <a:pPr algn="ctr" eaLnBrk="0" hangingPunct="0"/>
            <a:endParaRPr lang="en-US" sz="1800" b="1" dirty="0">
              <a:latin typeface="Calibri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57600" y="-76200"/>
            <a:ext cx="1775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878486"/>
                </a:solidFill>
                <a:latin typeface="Calibri"/>
                <a:cs typeface="Calibri"/>
              </a:rPr>
              <a:t>Leadership</a:t>
            </a:r>
            <a:endParaRPr lang="en-US" b="1" dirty="0">
              <a:solidFill>
                <a:srgbClr val="878486"/>
              </a:solidFill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800" y="-76200"/>
            <a:ext cx="1775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878486"/>
                </a:solidFill>
                <a:latin typeface="Calibri"/>
                <a:cs typeface="Calibri"/>
              </a:rPr>
              <a:t>Technology</a:t>
            </a:r>
            <a:endParaRPr lang="en-US" b="1" dirty="0">
              <a:solidFill>
                <a:srgbClr val="878486"/>
              </a:solidFill>
              <a:latin typeface="Calibri"/>
              <a:cs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29400" y="-762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878486"/>
                </a:solidFill>
                <a:latin typeface="Calibri"/>
                <a:cs typeface="Calibri"/>
              </a:rPr>
              <a:t>Structure</a:t>
            </a:r>
            <a:endParaRPr lang="en-US" b="1" dirty="0">
              <a:solidFill>
                <a:srgbClr val="878486"/>
              </a:solidFill>
              <a:latin typeface="Calibri"/>
              <a:cs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58795" y="6324600"/>
            <a:ext cx="1775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878486"/>
                </a:solidFill>
                <a:latin typeface="Calibri"/>
                <a:cs typeface="Calibri"/>
              </a:rPr>
              <a:t>Processes</a:t>
            </a:r>
            <a:endParaRPr lang="en-US" b="1" dirty="0">
              <a:solidFill>
                <a:srgbClr val="878486"/>
              </a:solidFill>
              <a:latin typeface="Calibri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2795" y="6324600"/>
            <a:ext cx="1775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878486"/>
                </a:solidFill>
                <a:latin typeface="Calibri"/>
                <a:cs typeface="Calibri"/>
              </a:rPr>
              <a:t>People</a:t>
            </a:r>
            <a:endParaRPr lang="en-US" b="1" dirty="0">
              <a:solidFill>
                <a:srgbClr val="878486"/>
              </a:solidFill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33600" y="63246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878486"/>
                </a:solidFill>
                <a:latin typeface="Calibri"/>
                <a:cs typeface="Calibri"/>
              </a:rPr>
              <a:t>Metrics, Rewards, Recognition</a:t>
            </a:r>
            <a:endParaRPr lang="en-US" b="1" dirty="0">
              <a:solidFill>
                <a:srgbClr val="878486"/>
              </a:solidFill>
              <a:latin typeface="Calibri"/>
              <a:cs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889337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___________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___________ 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___________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0" y="20484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Innovation Culture Canvas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05200" y="609600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___________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___________ 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___________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77000" y="889337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___________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___________ 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___________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2857" y="4038600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___________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___________ 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___________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63257" y="5105400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___________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___________ 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___________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535057" y="4038600"/>
            <a:ext cx="259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___________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___________ </a:t>
            </a: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___________ </a:t>
            </a:r>
          </a:p>
        </p:txBody>
      </p:sp>
    </p:spTree>
    <p:extLst>
      <p:ext uri="{BB962C8B-B14F-4D97-AF65-F5344CB8AC3E}">
        <p14:creationId xmlns:p14="http://schemas.microsoft.com/office/powerpoint/2010/main" val="151622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 Catalyst is a true catalyst for growth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40513" y="5191428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F929AE2-4ED3-4F90-ACBC-D96A555262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40" y="2743200"/>
            <a:ext cx="8266260" cy="2870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3200400" cy="9308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14800" y="121920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b="1" i="1" dirty="0">
                <a:latin typeface="Calibri"/>
                <a:cs typeface="Calibri"/>
              </a:rPr>
              <a:t>Improve </a:t>
            </a:r>
            <a:r>
              <a:rPr lang="en-US" b="1" i="1" dirty="0" smtClean="0">
                <a:latin typeface="Calibri"/>
                <a:cs typeface="Calibri"/>
              </a:rPr>
              <a:t>Customers’ </a:t>
            </a:r>
            <a:r>
              <a:rPr lang="en-US" b="1" i="1" dirty="0">
                <a:latin typeface="Calibri"/>
                <a:cs typeface="Calibri"/>
              </a:rPr>
              <a:t>financial lives so </a:t>
            </a:r>
            <a:r>
              <a:rPr lang="en-US" b="1" i="1" dirty="0" smtClean="0">
                <a:latin typeface="Calibri"/>
                <a:cs typeface="Calibri"/>
              </a:rPr>
              <a:t>profoundly they can’t imagine going back to the old way</a:t>
            </a:r>
            <a:endParaRPr lang="en-US" b="1" i="1" dirty="0">
              <a:latin typeface="Calibri"/>
              <a:cs typeface="Calibri"/>
            </a:endParaRPr>
          </a:p>
          <a:p>
            <a:pPr eaLnBrk="0" hangingPunct="0"/>
            <a:endParaRPr lang="en-US" b="1" i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72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-29030"/>
            <a:ext cx="9144000" cy="6887029"/>
          </a:xfrm>
          <a:prstGeom prst="rect">
            <a:avLst/>
          </a:prstGeom>
          <a:solidFill>
            <a:srgbClr val="131313"/>
          </a:solidFill>
          <a:ln>
            <a:solidFill>
              <a:srgbClr val="131313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01600">
              <a:schemeClr val="bg1">
                <a:lumMod val="50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7" idx="1"/>
            <a:endCxn id="7" idx="3"/>
          </p:cNvCxnSpPr>
          <p:nvPr/>
        </p:nvCxnSpPr>
        <p:spPr>
          <a:xfrm>
            <a:off x="0" y="342900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4600" y="0"/>
            <a:ext cx="434340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362200" y="0"/>
            <a:ext cx="4267200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352800" y="2628900"/>
            <a:ext cx="2438400" cy="1600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29000" y="2819400"/>
            <a:ext cx="23090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600" b="1" dirty="0">
                <a:latin typeface="Calibri"/>
                <a:cs typeface="Calibri"/>
              </a:rPr>
              <a:t>Improve </a:t>
            </a:r>
            <a:r>
              <a:rPr lang="en-US" sz="1600" b="1" dirty="0" smtClean="0">
                <a:latin typeface="Calibri"/>
                <a:cs typeface="Calibri"/>
              </a:rPr>
              <a:t>Customers’ </a:t>
            </a:r>
            <a:r>
              <a:rPr lang="en-US" sz="1600" b="1" dirty="0">
                <a:latin typeface="Calibri"/>
                <a:cs typeface="Calibri"/>
              </a:rPr>
              <a:t>financial lives so </a:t>
            </a:r>
            <a:r>
              <a:rPr lang="en-US" sz="1600" b="1" dirty="0" smtClean="0">
                <a:latin typeface="Calibri"/>
                <a:cs typeface="Calibri"/>
              </a:rPr>
              <a:t>profoundly they can’t imagine going back to the old way</a:t>
            </a:r>
            <a:endParaRPr lang="en-US" sz="1600" b="1" dirty="0">
              <a:latin typeface="Calibri"/>
              <a:cs typeface="Calibri"/>
            </a:endParaRPr>
          </a:p>
          <a:p>
            <a:pPr algn="ctr" eaLnBrk="0" hangingPunct="0"/>
            <a:endParaRPr lang="en-US" sz="1600" b="1" dirty="0">
              <a:latin typeface="Calibri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57600" y="-76200"/>
            <a:ext cx="1775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878486"/>
                </a:solidFill>
                <a:latin typeface="Calibri"/>
                <a:cs typeface="Calibri"/>
              </a:rPr>
              <a:t>Leadership</a:t>
            </a:r>
            <a:endParaRPr lang="en-US" b="1" dirty="0">
              <a:solidFill>
                <a:srgbClr val="878486"/>
              </a:solidFill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800" y="-76200"/>
            <a:ext cx="1775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878486"/>
                </a:solidFill>
                <a:latin typeface="Calibri"/>
                <a:cs typeface="Calibri"/>
              </a:rPr>
              <a:t>Technology</a:t>
            </a:r>
            <a:endParaRPr lang="en-US" b="1" dirty="0">
              <a:solidFill>
                <a:srgbClr val="878486"/>
              </a:solidFill>
              <a:latin typeface="Calibri"/>
              <a:cs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629400" y="-762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878486"/>
                </a:solidFill>
                <a:latin typeface="Calibri"/>
                <a:cs typeface="Calibri"/>
              </a:rPr>
              <a:t>Structure</a:t>
            </a:r>
            <a:endParaRPr lang="en-US" b="1" dirty="0">
              <a:solidFill>
                <a:srgbClr val="878486"/>
              </a:solidFill>
              <a:latin typeface="Calibri"/>
              <a:cs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05600" y="6324600"/>
            <a:ext cx="1775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878486"/>
                </a:solidFill>
                <a:latin typeface="Calibri"/>
                <a:cs typeface="Calibri"/>
              </a:rPr>
              <a:t>Processes</a:t>
            </a:r>
            <a:endParaRPr lang="en-US" b="1" dirty="0">
              <a:solidFill>
                <a:srgbClr val="878486"/>
              </a:solidFill>
              <a:latin typeface="Calibri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2795" y="6324600"/>
            <a:ext cx="1775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878486"/>
                </a:solidFill>
                <a:latin typeface="Calibri"/>
                <a:cs typeface="Calibri"/>
              </a:rPr>
              <a:t>People</a:t>
            </a:r>
            <a:endParaRPr lang="en-US" b="1" dirty="0">
              <a:solidFill>
                <a:srgbClr val="878486"/>
              </a:solidFill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33600" y="63246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878486"/>
                </a:solidFill>
                <a:latin typeface="Calibri"/>
                <a:cs typeface="Calibri"/>
              </a:rPr>
              <a:t>Metrics, Rewards, Recognition</a:t>
            </a:r>
            <a:endParaRPr lang="en-US" b="1" dirty="0">
              <a:solidFill>
                <a:srgbClr val="878486"/>
              </a:solidFill>
              <a:latin typeface="Calibri"/>
              <a:cs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3962400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b="1" dirty="0" smtClean="0">
                <a:cs typeface="Arial" charset="0"/>
              </a:rPr>
              <a:t>200 Innovation Catalysts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>
                <a:cs typeface="Arial" charset="0"/>
              </a:rPr>
              <a:t>All employees given innovation competencies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19800" y="114300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b="1" dirty="0" smtClean="0">
                <a:cs typeface="Arial" charset="0"/>
              </a:rPr>
              <a:t>Autonomous BU’s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>
                <a:cs typeface="Arial" charset="0"/>
              </a:rPr>
              <a:t>100’s of Small Teams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>
                <a:cs typeface="Arial" charset="0"/>
              </a:rPr>
              <a:t>1000’s of </a:t>
            </a:r>
            <a:r>
              <a:rPr lang="en-US" sz="1800" b="1" dirty="0" err="1" smtClean="0">
                <a:cs typeface="Arial" charset="0"/>
              </a:rPr>
              <a:t>intrapreneurs</a:t>
            </a:r>
            <a:endParaRPr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5943600" y="388620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b="1" dirty="0" smtClean="0">
                <a:cs typeface="Arial" charset="0"/>
              </a:rPr>
              <a:t>10% unstructured time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>
                <a:cs typeface="Arial" charset="0"/>
              </a:rPr>
              <a:t>Lean Start-Ins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>
                <a:cs typeface="Arial" charset="0"/>
              </a:rPr>
              <a:t>Customer Office Hours</a:t>
            </a:r>
            <a:endParaRPr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381000" y="11430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b="1" dirty="0" smtClean="0">
                <a:cs typeface="Arial" charset="0"/>
              </a:rPr>
              <a:t>Catalyst Toolkit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>
                <a:cs typeface="Arial" charset="0"/>
              </a:rPr>
              <a:t>Intuit Brainstorm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>
                <a:cs typeface="Arial" charset="0"/>
              </a:rPr>
              <a:t>Innovator’s Exchange</a:t>
            </a:r>
            <a:endParaRPr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3581400" y="457200"/>
            <a:ext cx="251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cs typeface="Arial" charset="0"/>
              </a:rPr>
              <a:t>“Agile Leadership”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cs typeface="Arial" charset="0"/>
              </a:rPr>
              <a:t>S</a:t>
            </a:r>
            <a:r>
              <a:rPr lang="en-US" sz="1800" dirty="0" smtClean="0">
                <a:cs typeface="Arial" charset="0"/>
              </a:rPr>
              <a:t>mall teams</a:t>
            </a:r>
            <a:endParaRPr lang="en-US" sz="1800" dirty="0"/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Experimentation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Prototyping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Storytelling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29000" y="5029200"/>
            <a:ext cx="281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b="1" dirty="0" smtClean="0">
                <a:cs typeface="Arial" charset="0"/>
              </a:rPr>
              <a:t>Founder’s Award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>
                <a:cs typeface="Arial" charset="0"/>
              </a:rPr>
              <a:t>Wall of Fame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>
                <a:cs typeface="Arial" charset="0"/>
              </a:rPr>
              <a:t>Time Reward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>
                <a:cs typeface="Arial" charset="0"/>
              </a:rPr>
              <a:t>Informal Resourcing</a:t>
            </a:r>
            <a:endParaRPr lang="en-US" sz="1800" dirty="0"/>
          </a:p>
        </p:txBody>
      </p:sp>
      <p:sp>
        <p:nvSpPr>
          <p:cNvPr id="28" name="Rectangle 27"/>
          <p:cNvSpPr/>
          <p:nvPr/>
        </p:nvSpPr>
        <p:spPr>
          <a:xfrm>
            <a:off x="0" y="20484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5400" b="1" dirty="0" smtClean="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rPr>
              <a:t>Innovation Culture Canvas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2768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82000" cy="762000"/>
          </a:xfrm>
        </p:spPr>
        <p:txBody>
          <a:bodyPr/>
          <a:lstStyle/>
          <a:p>
            <a:r>
              <a:rPr lang="en-US" dirty="0" smtClean="0"/>
              <a:t>About</a:t>
            </a:r>
          </a:p>
        </p:txBody>
      </p:sp>
      <p:sp>
        <p:nvSpPr>
          <p:cNvPr id="10244" name="Content Placeholder 8"/>
          <p:cNvSpPr>
            <a:spLocks noGrp="1"/>
          </p:cNvSpPr>
          <p:nvPr>
            <p:ph idx="1"/>
          </p:nvPr>
        </p:nvSpPr>
        <p:spPr>
          <a:xfrm>
            <a:off x="3124200" y="1143000"/>
            <a:ext cx="5486400" cy="48006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1600" b="1" dirty="0" smtClean="0"/>
              <a:t>Soren Kaplan </a:t>
            </a:r>
            <a:r>
              <a:rPr lang="en-US" sz="1600" dirty="0" smtClean="0"/>
              <a:t>is a Managing Principal at InnovationPoint, where he works with organizations including Visa, Disney, Colgate-Palmolive, Medtronic, Philips, PepsiCo, and numerous other global firms.  Soren previously led the internal strategy and innovation group at Hewlett-Packard (HP) during the roaring 1990’s in Silicon Valley and was a co-founder of </a:t>
            </a:r>
            <a:r>
              <a:rPr lang="en-US" sz="1600" dirty="0" err="1" smtClean="0"/>
              <a:t>iCohere</a:t>
            </a:r>
            <a:r>
              <a:rPr lang="en-US" sz="1600" dirty="0" smtClean="0"/>
              <a:t>, one of the first web collaboration platforms for online learning and communities of practice.  </a:t>
            </a:r>
          </a:p>
          <a:p>
            <a:pPr marL="0" indent="0">
              <a:buFontTx/>
              <a:buNone/>
            </a:pPr>
            <a:endParaRPr lang="en-US" sz="1600" dirty="0"/>
          </a:p>
          <a:p>
            <a:pPr marL="0" indent="0">
              <a:buFontTx/>
              <a:buNone/>
            </a:pPr>
            <a:r>
              <a:rPr lang="en-US" sz="1600" dirty="0" smtClean="0"/>
              <a:t>He is </a:t>
            </a:r>
            <a:r>
              <a:rPr lang="en-US" sz="1600" dirty="0"/>
              <a:t>the author of the </a:t>
            </a:r>
            <a:r>
              <a:rPr lang="en-US" sz="1600" i="1" dirty="0"/>
              <a:t>Wall Street Journal</a:t>
            </a:r>
            <a:r>
              <a:rPr lang="en-US" sz="1600" dirty="0"/>
              <a:t> bestselling book </a:t>
            </a:r>
            <a:r>
              <a:rPr lang="en-US" sz="1600" i="1" dirty="0" smtClean="0">
                <a:hlinkClick r:id="rId3" tooltip="Book"/>
              </a:rPr>
              <a:t>Leapfrogging</a:t>
            </a:r>
            <a:r>
              <a:rPr lang="en-US" sz="1600" dirty="0" smtClean="0"/>
              <a:t>, focused on helping innovative </a:t>
            </a:r>
            <a:r>
              <a:rPr lang="en-US" sz="1600" dirty="0"/>
              <a:t>leaders disrupt mindsets and </a:t>
            </a:r>
            <a:r>
              <a:rPr lang="en-US" sz="1600" dirty="0" smtClean="0"/>
              <a:t>markets.</a:t>
            </a:r>
          </a:p>
          <a:p>
            <a:pPr marL="0" indent="0">
              <a:buFontTx/>
              <a:buNone/>
            </a:pPr>
            <a:endParaRPr lang="en-US" sz="1600" dirty="0" smtClean="0"/>
          </a:p>
          <a:p>
            <a:pPr marL="0" indent="0">
              <a:buFontTx/>
              <a:buNone/>
            </a:pPr>
            <a:r>
              <a:rPr lang="en-US" sz="1600" dirty="0" smtClean="0"/>
              <a:t>He is an Adjunct Professor within the Imagineering Academy at NHTV Breda University of Applied Sciences in The Netherlands.  He holds Master’s and Ph.D. degrees in Organizational Psychology.</a:t>
            </a:r>
          </a:p>
        </p:txBody>
      </p:sp>
      <p:pic>
        <p:nvPicPr>
          <p:cNvPr id="11" name="Picture 10" descr="soren2headshot900x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219200"/>
            <a:ext cx="1903749" cy="1905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" name="Picture 6" descr="R1Leapfrogging_Part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3429000"/>
            <a:ext cx="1447800" cy="2238146"/>
          </a:xfrm>
          <a:prstGeom prst="rect">
            <a:avLst/>
          </a:prstGeom>
          <a:ln w="38100">
            <a:solidFill>
              <a:schemeClr val="tx1">
                <a:lumMod val="75000"/>
              </a:schemeClr>
            </a:solidFill>
          </a:ln>
          <a:effectLst>
            <a:outerShdw blurRad="406400" dist="139700" dir="2700000" sx="101000" sy="101000" algn="tl" rotWithShape="0">
              <a:srgbClr val="333333"/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048000" y="5943600"/>
            <a:ext cx="4930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386EB1"/>
                </a:solidFill>
              </a:rPr>
              <a:t>skaplan@innovation-point.com</a:t>
            </a:r>
            <a:endParaRPr lang="en-US" dirty="0">
              <a:solidFill>
                <a:srgbClr val="386E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4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novation Point-Final">
  <a:themeElements>
    <a:clrScheme name="Innovation Point-Final 1">
      <a:dk1>
        <a:srgbClr val="386EB1"/>
      </a:dk1>
      <a:lt1>
        <a:srgbClr val="FFFFFF"/>
      </a:lt1>
      <a:dk2>
        <a:srgbClr val="FF7F00"/>
      </a:dk2>
      <a:lt2>
        <a:srgbClr val="B3B1B2"/>
      </a:lt2>
      <a:accent1>
        <a:srgbClr val="99D47F"/>
      </a:accent1>
      <a:accent2>
        <a:srgbClr val="646464"/>
      </a:accent2>
      <a:accent3>
        <a:srgbClr val="FFFFFF"/>
      </a:accent3>
      <a:accent4>
        <a:srgbClr val="2E5D97"/>
      </a:accent4>
      <a:accent5>
        <a:srgbClr val="CAE6C0"/>
      </a:accent5>
      <a:accent6>
        <a:srgbClr val="5A5A5A"/>
      </a:accent6>
      <a:hlink>
        <a:srgbClr val="8FA8CF"/>
      </a:hlink>
      <a:folHlink>
        <a:srgbClr val="FFB300"/>
      </a:folHlink>
    </a:clrScheme>
    <a:fontScheme name="Innovation Point-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01600" cap="flat" cmpd="sng" algn="ctr">
          <a:solidFill>
            <a:srgbClr val="DE0C1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01600" cap="flat" cmpd="sng" algn="ctr">
          <a:solidFill>
            <a:srgbClr val="DE0C1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novation Point-Final 1">
        <a:dk1>
          <a:srgbClr val="386EB1"/>
        </a:dk1>
        <a:lt1>
          <a:srgbClr val="FFFFFF"/>
        </a:lt1>
        <a:dk2>
          <a:srgbClr val="FF7F00"/>
        </a:dk2>
        <a:lt2>
          <a:srgbClr val="B3B1B2"/>
        </a:lt2>
        <a:accent1>
          <a:srgbClr val="99D47F"/>
        </a:accent1>
        <a:accent2>
          <a:srgbClr val="646464"/>
        </a:accent2>
        <a:accent3>
          <a:srgbClr val="FFFFFF"/>
        </a:accent3>
        <a:accent4>
          <a:srgbClr val="2E5D97"/>
        </a:accent4>
        <a:accent5>
          <a:srgbClr val="CAE6C0"/>
        </a:accent5>
        <a:accent6>
          <a:srgbClr val="5A5A5A"/>
        </a:accent6>
        <a:hlink>
          <a:srgbClr val="8FA8CF"/>
        </a:hlink>
        <a:folHlink>
          <a:srgbClr val="FFB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26691</TotalTime>
  <Words>466</Words>
  <Application>Microsoft Macintosh PowerPoint</Application>
  <PresentationFormat>On-screen Show (4:3)</PresentationFormat>
  <Paragraphs>86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Innovation Point-Final</vt:lpstr>
      <vt:lpstr>PowerPoint Presentation</vt:lpstr>
      <vt:lpstr>PowerPoint Presentation</vt:lpstr>
      <vt:lpstr>PowerPoint Presentation</vt:lpstr>
      <vt:lpstr>PowerPoint Presentation</vt:lpstr>
      <vt:lpstr>Innovation Catalyst is a true catalyst for growth</vt:lpstr>
      <vt:lpstr>PowerPoint Presentation</vt:lpstr>
      <vt:lpstr>About</vt:lpstr>
    </vt:vector>
  </TitlesOfParts>
  <Company>InnovationPoint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Palmer</dc:creator>
  <cp:lastModifiedBy>Soren Kaplan</cp:lastModifiedBy>
  <cp:revision>1860</cp:revision>
  <dcterms:created xsi:type="dcterms:W3CDTF">2002-09-04T05:43:31Z</dcterms:created>
  <dcterms:modified xsi:type="dcterms:W3CDTF">2013-05-07T04:08:43Z</dcterms:modified>
</cp:coreProperties>
</file>